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257" r:id="rId3"/>
    <p:sldId id="342" r:id="rId4"/>
    <p:sldId id="355" r:id="rId5"/>
    <p:sldId id="354" r:id="rId6"/>
    <p:sldId id="357" r:id="rId7"/>
    <p:sldId id="348" r:id="rId8"/>
    <p:sldId id="356" r:id="rId9"/>
    <p:sldId id="352" r:id="rId10"/>
    <p:sldId id="367" r:id="rId11"/>
    <p:sldId id="353" r:id="rId12"/>
    <p:sldId id="358" r:id="rId13"/>
    <p:sldId id="359" r:id="rId14"/>
    <p:sldId id="360" r:id="rId15"/>
    <p:sldId id="365" r:id="rId16"/>
    <p:sldId id="364" r:id="rId17"/>
    <p:sldId id="347" r:id="rId18"/>
    <p:sldId id="346" r:id="rId19"/>
    <p:sldId id="368" r:id="rId20"/>
    <p:sldId id="366" r:id="rId21"/>
    <p:sldId id="36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500"/>
    <a:srgbClr val="1B78E9"/>
    <a:srgbClr val="0000CC"/>
    <a:srgbClr val="66CCFF"/>
    <a:srgbClr val="28A9F8"/>
    <a:srgbClr val="66FF66"/>
    <a:srgbClr val="FFD243"/>
    <a:srgbClr val="FDE217"/>
    <a:srgbClr val="FFC91D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8" autoAdjust="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89B26F-F6A4-4724-9444-6789E67B587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32B578-9492-4C79-BF1F-05CEADE83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42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0BAF3F-6F12-4E5F-93A5-D9B3BFCC53C7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874F6C-6590-4FA1-B951-7B39044A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2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4F6C-6590-4FA1-B951-7B39044A10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SHCG_4Teams_Cobrand_0911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5791200"/>
            <a:ext cx="2362710" cy="785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3366"/>
              </a:buClr>
              <a:defRPr sz="3000">
                <a:latin typeface="Calibri" pitchFamily="34" charset="0"/>
              </a:defRPr>
            </a:lvl1pPr>
            <a:lvl2pPr>
              <a:buClr>
                <a:srgbClr val="003366"/>
              </a:buClr>
              <a:defRPr sz="2700">
                <a:latin typeface="Calibri" pitchFamily="34" charset="0"/>
              </a:defRPr>
            </a:lvl2pPr>
            <a:lvl3pPr>
              <a:buClr>
                <a:srgbClr val="003366"/>
              </a:buClr>
              <a:defRPr sz="2300">
                <a:latin typeface="Calibri" pitchFamily="34" charset="0"/>
              </a:defRPr>
            </a:lvl3pPr>
            <a:lvl4pPr>
              <a:buClr>
                <a:srgbClr val="003366"/>
              </a:buClr>
              <a:defRPr>
                <a:latin typeface="Calibri" pitchFamily="34" charset="0"/>
              </a:defRPr>
            </a:lvl4pPr>
            <a:lvl5pPr>
              <a:buClr>
                <a:srgbClr val="003366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3500438" y="63515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CE5-B254-443C-A3D3-AECEED02C511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C6-541B-4A5E-A734-454795E17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3500438" y="63515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CE5-B254-443C-A3D3-AECEED02C511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C6-541B-4A5E-A734-454795E17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8CE5-B254-443C-A3D3-AECEED02C511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1DC6-541B-4A5E-A734-454795E17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2" r:id="rId4"/>
    <p:sldLayoutId id="214748367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E35F-CAAE-4CB8-A164-4D61369455E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4EB6-518B-495F-830F-609ED5A94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rgbClr val="1B7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981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SIMPLIFYING ICD-10</a:t>
            </a:r>
          </a:p>
          <a:p>
            <a:pPr algn="ctr"/>
            <a:r>
              <a:rPr lang="en-US" sz="3500" i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MRI Services</a:t>
            </a:r>
            <a:endParaRPr lang="en-US" sz="3500" i="1" dirty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152400"/>
          </a:xfrm>
          <a:prstGeom prst="rect">
            <a:avLst/>
          </a:prstGeom>
          <a:solidFill>
            <a:srgbClr val="FA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50292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3429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“What if I put the </a:t>
            </a:r>
            <a:r>
              <a:rPr lang="en-US" sz="45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INCORRECT </a:t>
            </a:r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ICD-10 code?”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“Describe </a:t>
            </a:r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pain and injury.”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828800"/>
            <a:ext cx="4953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If you complete the STORY, our scheduling team can help make that correction.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For example, if you order an MRI of the RIGHT shoulder, but provide the ICD-10 code for “shoulder pain,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left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shoulder, first incident”, your story will </a:t>
            </a:r>
            <a:r>
              <a:rPr lang="en-US" sz="16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still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look like this: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Location/laterality: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RIGHT SHOULDER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Severity of pain: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SEVERE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Mechanism of injury: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FELL OFF BIKE AND INJURED RIGHT SHOULDER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History/context: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FIRST INCIDENT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We’ll see the error, call you </a:t>
            </a:r>
            <a:b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to  confirm, and fix it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886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50292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“Can you </a:t>
            </a:r>
            <a:r>
              <a:rPr lang="en-US" sz="4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TRANSLATE </a:t>
            </a:r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ICD-9 code to ICD-10 </a:t>
            </a:r>
          </a:p>
          <a:p>
            <a:pPr algn="ctr"/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for me?”</a:t>
            </a:r>
            <a:endParaRPr lang="en-US" sz="4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“Hmm…Sort of.”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219200"/>
            <a:ext cx="495300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We have two great resources to help you:</a:t>
            </a:r>
          </a:p>
          <a:p>
            <a:pPr marL="80010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b="1" dirty="0" smtClean="0">
                <a:solidFill>
                  <a:srgbClr val="1B78E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Shields.com/ICD10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features an ICD-9 to ICD-10 converter (and vice versa). Plug in your ICD-9 and your ICD-10 options will appear. Simple!</a:t>
            </a:r>
          </a:p>
          <a:p>
            <a:pPr marL="80010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Shields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has invested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 scheduling software for our team that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will help translate ICD-9 codes to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ICD-10 codes</a:t>
            </a:r>
          </a:p>
          <a:p>
            <a:pPr marL="800100" lvl="1" indent="-342900">
              <a:spcAft>
                <a:spcPts val="300"/>
              </a:spcAft>
            </a:pPr>
            <a:r>
              <a:rPr lang="en-US" sz="2400" b="1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BUT</a:t>
            </a:r>
            <a:r>
              <a:rPr lang="en-US" sz="2400" b="1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…</a:t>
            </a:r>
          </a:p>
          <a:p>
            <a:pPr marL="274320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There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 not always an exact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translation. ICD-10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 a LOT more specific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 Bottom line? We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won’t leave you hanging. We’re here to help you and will do whatever we can to get the correct code into your order and your patient scheduled quickly.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50292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“Will this slow down the </a:t>
            </a:r>
          </a:p>
          <a:p>
            <a:pPr algn="ctr"/>
            <a:r>
              <a:rPr lang="en-US" sz="4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MRI SCHEDULING</a:t>
            </a:r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process?</a:t>
            </a:r>
            <a:endParaRPr lang="en-US" sz="4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“No way.”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447800"/>
            <a:ext cx="4953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Our schedulers, our coders, our reimbursement team and our radiologists are ready and prepared for ICD-10 and </a:t>
            </a:r>
            <a:r>
              <a:rPr lang="en-US" sz="16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committed to getting your patients in quickly.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If you are having any challenges with ICD-10 ordering or feel like it might impact your patient’s appointment, contact me immediately.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You and your patients are our TOP priority. 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50673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“What is </a:t>
            </a:r>
            <a:r>
              <a:rPr lang="en-US" sz="4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SHIELDS MRI </a:t>
            </a:r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doing to prepare for ICD-10?</a:t>
            </a:r>
            <a:endParaRPr lang="en-US" sz="4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“We’re preparing to help YOU.”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9530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When it comes to helping YOU with ICD-10, here’s what you can expect from us: 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1B78E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Shields.com/ICD10</a:t>
            </a: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New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written order forms with a section on ICD-10 (the STORY)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ICD-10 cheat sheets with frequently used ICD-9 codes by specialty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1B78E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New ONLINE order form coming soon</a:t>
            </a:r>
          </a:p>
          <a:p>
            <a:pPr marL="274320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Like you, Shields is learning ICD-10 and introducing new processes internally to ensure we are set up for success. This includes: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New technologist interview forms 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Radiologist training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Scheduler training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Practice tests  </a:t>
            </a:r>
          </a:p>
          <a:p>
            <a:pPr marL="731520" lvl="1" indent="-274320">
              <a:spcAft>
                <a:spcPts val="3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1B78E9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91300"/>
            <a:ext cx="9144000" cy="152400"/>
          </a:xfrm>
          <a:prstGeom prst="rect">
            <a:avLst/>
          </a:prstGeom>
          <a:solidFill>
            <a:srgbClr val="FA950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online order form – October 2015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user experience</a:t>
            </a:r>
          </a:p>
          <a:p>
            <a:r>
              <a:rPr lang="en-US" dirty="0" smtClean="0"/>
              <a:t>Access from shields.com homepage AND Shields Express Link</a:t>
            </a:r>
          </a:p>
          <a:p>
            <a:r>
              <a:rPr lang="en-US" dirty="0" smtClean="0"/>
              <a:t>Drop-down list of doctors</a:t>
            </a:r>
          </a:p>
          <a:p>
            <a:r>
              <a:rPr lang="en-US" dirty="0" smtClean="0"/>
              <a:t>Smart ICD-10 tool – it will translate it for you!</a:t>
            </a:r>
          </a:p>
          <a:p>
            <a:r>
              <a:rPr lang="en-US" dirty="0" smtClean="0"/>
              <a:t>Option to “add attachment” for clinical notes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0"/>
            <a:ext cx="8305800" cy="6819900"/>
            <a:chOff x="381000" y="0"/>
            <a:chExt cx="8305800" cy="6819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29" t="6593" r="2576" b="1643"/>
            <a:stretch>
              <a:fillRect/>
            </a:stretch>
          </p:blipFill>
          <p:spPr bwMode="auto">
            <a:xfrm>
              <a:off x="381000" y="0"/>
              <a:ext cx="8305800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059" t="77552" r="70465" b="17073"/>
            <a:stretch>
              <a:fillRect/>
            </a:stretch>
          </p:blipFill>
          <p:spPr bwMode="auto">
            <a:xfrm>
              <a:off x="609600" y="6248400"/>
              <a:ext cx="3467102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 descr="http://www.uhhsa.org/wp-content/uploads/2014/10/sneak-peek300x1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5602">
            <a:off x="5742157" y="771783"/>
            <a:ext cx="3278844" cy="20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MSK 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MRI of the knee for meniscus tear</a:t>
            </a:r>
            <a:endParaRPr lang="en-US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8200" y="2209800"/>
          <a:ext cx="6629400" cy="3022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2409"/>
                <a:gridCol w="2044582"/>
                <a:gridCol w="2292409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ICD-9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/>
                        <a:t>  </a:t>
                      </a:r>
                      <a:r>
                        <a:rPr lang="en-US" sz="1800" kern="1200" baseline="0" dirty="0" smtClean="0"/>
                        <a:t>836.0</a:t>
                      </a:r>
                    </a:p>
                    <a:p>
                      <a:pPr algn="ctr"/>
                      <a:r>
                        <a:rPr lang="en-US" sz="1400" kern="1200" baseline="0" dirty="0" smtClean="0"/>
                        <a:t>Tear of medial cartilage or meniscus of knee, current	</a:t>
                      </a:r>
                      <a:endParaRPr lang="en-US" sz="14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/>
                    </a:p>
                    <a:p>
                      <a:pPr algn="ctr"/>
                      <a:r>
                        <a:rPr lang="en-US" sz="1800" kern="1200" baseline="0" dirty="0" smtClean="0"/>
                        <a:t>S83.221A</a:t>
                      </a:r>
                      <a:endParaRPr lang="en-US" sz="1400" kern="1200" baseline="0" dirty="0" smtClean="0"/>
                    </a:p>
                    <a:p>
                      <a:pPr algn="ctr"/>
                      <a:r>
                        <a:rPr lang="en-US" sz="1400" kern="1200" baseline="0" dirty="0" smtClean="0"/>
                        <a:t>Peripheral tear of medial meniscus, current injury, right knee, initial encounter	</a:t>
                      </a:r>
                      <a:endParaRPr lang="en-US" sz="14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CO-MORBIDITIES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OF 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	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675" y="3886200"/>
            <a:ext cx="401525" cy="381000"/>
          </a:xfrm>
          <a:prstGeom prst="rect">
            <a:avLst/>
          </a:prstGeom>
          <a:noFill/>
        </p:spPr>
      </p:pic>
      <p:pic>
        <p:nvPicPr>
          <p:cNvPr id="7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675" y="4343400"/>
            <a:ext cx="401525" cy="381000"/>
          </a:xfrm>
          <a:prstGeom prst="rect">
            <a:avLst/>
          </a:prstGeom>
          <a:noFill/>
        </p:spPr>
      </p:pic>
      <p:pic>
        <p:nvPicPr>
          <p:cNvPr id="8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675" y="4724400"/>
            <a:ext cx="401525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MSK 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MRI of the shoulder for rotator cuff sprain</a:t>
            </a:r>
            <a:endParaRPr lang="en-US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8200" y="2209800"/>
          <a:ext cx="6705601" cy="2413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18759"/>
                <a:gridCol w="2068083"/>
                <a:gridCol w="2318759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ICD-9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 840.4 </a:t>
                      </a:r>
                      <a:br>
                        <a:rPr lang="en-US" sz="1800" kern="1200" baseline="0" dirty="0" smtClean="0"/>
                      </a:br>
                      <a:r>
                        <a:rPr lang="en-US" sz="1500" kern="1200" baseline="0" dirty="0" smtClean="0"/>
                        <a:t>Rotator Cuff </a:t>
                      </a:r>
                      <a:br>
                        <a:rPr lang="en-US" sz="1500" kern="1200" baseline="0" dirty="0" smtClean="0"/>
                      </a:br>
                      <a:r>
                        <a:rPr lang="en-US" sz="1500" kern="1200" baseline="0" dirty="0" smtClean="0"/>
                        <a:t>(capsule) sprain</a:t>
                      </a:r>
                      <a:endParaRPr lang="en-US" sz="15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S43.422A</a:t>
                      </a:r>
                    </a:p>
                    <a:p>
                      <a:pPr algn="ctr"/>
                      <a:r>
                        <a:rPr lang="en-US" sz="1500" kern="1200" baseline="0" dirty="0" smtClean="0"/>
                        <a:t>Sprain of left rotator cuff capsule, initial encounter</a:t>
                      </a:r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CO-MORBIDITIES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OF 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	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91000"/>
            <a:ext cx="401525" cy="381000"/>
          </a:xfrm>
          <a:prstGeom prst="rect">
            <a:avLst/>
          </a:prstGeom>
          <a:noFill/>
        </p:spPr>
      </p:pic>
      <p:pic>
        <p:nvPicPr>
          <p:cNvPr id="6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733800"/>
            <a:ext cx="401525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</a:t>
            </a:r>
            <a:r>
              <a:rPr lang="en-US" dirty="0" smtClean="0"/>
              <a:t> 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MRI of the orbits</a:t>
            </a:r>
            <a:endParaRPr lang="en-US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8200" y="2209800"/>
          <a:ext cx="6705601" cy="2413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18759"/>
                <a:gridCol w="2177041"/>
                <a:gridCol w="2209801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ICD-9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 </a:t>
                      </a:r>
                      <a:r>
                        <a:rPr lang="en-US" sz="1800" kern="1200" baseline="0" dirty="0" smtClean="0"/>
                        <a:t>368.11</a:t>
                      </a:r>
                      <a:r>
                        <a:rPr lang="en-US" sz="1800" kern="1200" baseline="0" dirty="0" smtClean="0"/>
                        <a:t/>
                      </a:r>
                      <a:br>
                        <a:rPr lang="en-US" sz="1800" kern="1200" baseline="0" dirty="0" smtClean="0"/>
                      </a:br>
                      <a:r>
                        <a:rPr lang="en-US" sz="1500" kern="1200" baseline="0" dirty="0" smtClean="0"/>
                        <a:t>Sudden vision loss</a:t>
                      </a:r>
                      <a:endParaRPr lang="en-US" sz="15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H53.131</a:t>
                      </a:r>
                      <a:endParaRPr lang="en-US" sz="1800" kern="1200" baseline="0" dirty="0" smtClean="0"/>
                    </a:p>
                    <a:p>
                      <a:pPr algn="ctr"/>
                      <a:r>
                        <a:rPr lang="en-US" sz="1500" kern="1200" baseline="0" dirty="0" smtClean="0"/>
                        <a:t>Sudden vision loss, </a:t>
                      </a:r>
                      <a:br>
                        <a:rPr lang="en-US" sz="1500" kern="1200" baseline="0" dirty="0" smtClean="0"/>
                      </a:br>
                      <a:r>
                        <a:rPr lang="en-US" sz="1500" kern="1200" baseline="0" dirty="0" smtClean="0"/>
                        <a:t>right eye</a:t>
                      </a:r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CO-MORBIDITIES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OF 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	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733800"/>
            <a:ext cx="401525" cy="381000"/>
          </a:xfrm>
          <a:prstGeom prst="rect">
            <a:avLst/>
          </a:prstGeom>
          <a:noFill/>
        </p:spPr>
      </p:pic>
      <p:pic>
        <p:nvPicPr>
          <p:cNvPr id="5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91000"/>
            <a:ext cx="401525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</a:t>
            </a:r>
            <a:r>
              <a:rPr lang="en-US" dirty="0" smtClean="0"/>
              <a:t> 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MRI of the neck</a:t>
            </a:r>
            <a:endParaRPr lang="en-US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8200" y="2209800"/>
          <a:ext cx="6705601" cy="2413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18759"/>
                <a:gridCol w="2177041"/>
                <a:gridCol w="2209801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ICD-9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 </a:t>
                      </a:r>
                      <a:r>
                        <a:rPr lang="en-US" sz="1800" kern="1200" baseline="0" dirty="0" smtClean="0"/>
                        <a:t>784.2 </a:t>
                      </a:r>
                      <a:r>
                        <a:rPr lang="en-US" sz="1800" kern="1200" baseline="0" dirty="0" smtClean="0"/>
                        <a:t/>
                      </a:r>
                      <a:br>
                        <a:rPr lang="en-US" sz="1800" kern="1200" baseline="0" dirty="0" smtClean="0"/>
                      </a:br>
                      <a:r>
                        <a:rPr lang="en-US" sz="1500" kern="1200" baseline="0" dirty="0" smtClean="0"/>
                        <a:t>Localized swelling, mass and lump head and neck</a:t>
                      </a:r>
                      <a:endParaRPr lang="en-US" sz="15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R22.1</a:t>
                      </a:r>
                      <a:endParaRPr lang="en-US" sz="1800" kern="1200" baseline="0" dirty="0" smtClean="0"/>
                    </a:p>
                    <a:p>
                      <a:pPr algn="ctr"/>
                      <a:r>
                        <a:rPr lang="en-US" sz="1500" kern="1200" baseline="0" dirty="0" smtClean="0"/>
                        <a:t>Localized swelling, mass and lump neck</a:t>
                      </a:r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CO-MORBIDITIES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OF 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	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Documents and Settings\lisam\Local Settings\Temporary Internet Files\Content.IE5\M2GQCCD1\check_mar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733800"/>
            <a:ext cx="401525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Snapshot: ICD-9 vs. 1CD-10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57200" y="1676400"/>
          <a:ext cx="8001001" cy="4185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18409"/>
                <a:gridCol w="3273137"/>
                <a:gridCol w="2909455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ICD-9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ICD-10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CODES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CHARACTERS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Up to 5 numeric characters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Up to 7 alpha or numeric characters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INCLUSION</a:t>
                      </a:r>
                      <a:r>
                        <a:rPr lang="en-US" baseline="0" dirty="0" smtClean="0"/>
                        <a:t> OF CO-MORBIDITIES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Limited inclusion of co-morbidities, complications, severity, and risk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Includes co-morbidities within codes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04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Does not distinguish based on body part laterality (left v. right)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Includes laterality when appropriate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OF EVENT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Combines initial and ensuing encounters 	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 Separates codes for initial and subsequent visits 	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mage.slidesharecdn.com/10-takeaway-tips-for-powerful-powerpoint-presentations-140611174615-phpapp02/95/10-takeaway-tips-for-memorable-powerpoint-presentations-3-638.jpg?cb=14025089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9B50"/>
                </a:clrFrom>
                <a:clrTo>
                  <a:srgbClr val="FF9B50">
                    <a:alpha val="0"/>
                  </a:srgbClr>
                </a:clrTo>
              </a:clrChange>
            </a:blip>
            <a:srcRect l="8822" t="26889" r="54911" b="24806"/>
            <a:stretch>
              <a:fillRect/>
            </a:stretch>
          </p:blipFill>
          <p:spPr bwMode="auto">
            <a:xfrm>
              <a:off x="609600" y="1524000"/>
              <a:ext cx="2819400" cy="28194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9314674">
              <a:off x="2566200" y="2698349"/>
              <a:ext cx="2057400" cy="13716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089779">
              <a:off x="2633566" y="2340109"/>
              <a:ext cx="2057400" cy="13716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971800" y="2971800"/>
            <a:ext cx="3962400" cy="0"/>
          </a:xfrm>
          <a:prstGeom prst="line">
            <a:avLst/>
          </a:prstGeom>
          <a:ln w="50800">
            <a:solidFill>
              <a:srgbClr val="1B7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4419600"/>
            <a:ext cx="3962400" cy="0"/>
          </a:xfrm>
          <a:prstGeom prst="line">
            <a:avLst/>
          </a:prstGeom>
          <a:ln w="50800">
            <a:solidFill>
              <a:srgbClr val="1B7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0800" y="3352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Thank you! 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We’re here to help.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image.slidesharecdn.com/10-takeaway-tips-for-powerful-powerpoint-presentations-140611174615-phpapp02/95/10-takeaway-tips-for-memorable-powerpoint-presentations-3-638.jpg?cb=14025089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9B50"/>
                </a:clrFrom>
                <a:clrTo>
                  <a:srgbClr val="FF9B50">
                    <a:alpha val="0"/>
                  </a:srgbClr>
                </a:clrTo>
              </a:clrChange>
            </a:blip>
            <a:srcRect l="8822" t="26889" r="54911" b="24806"/>
            <a:stretch>
              <a:fillRect/>
            </a:stretch>
          </p:blipFill>
          <p:spPr bwMode="auto">
            <a:xfrm>
              <a:off x="609600" y="1524000"/>
              <a:ext cx="2819400" cy="28194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9314674">
              <a:off x="2566200" y="2698349"/>
              <a:ext cx="2057400" cy="13716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089779">
              <a:off x="2633566" y="2340109"/>
              <a:ext cx="2057400" cy="1371600"/>
            </a:xfrm>
            <a:prstGeom prst="rect">
              <a:avLst/>
            </a:prstGeom>
            <a:solidFill>
              <a:srgbClr val="FA9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971800" y="2971800"/>
            <a:ext cx="3962400" cy="0"/>
          </a:xfrm>
          <a:prstGeom prst="line">
            <a:avLst/>
          </a:prstGeom>
          <a:ln w="50800">
            <a:solidFill>
              <a:srgbClr val="1B7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4419600"/>
            <a:ext cx="3962400" cy="0"/>
          </a:xfrm>
          <a:prstGeom prst="line">
            <a:avLst/>
          </a:prstGeom>
          <a:ln w="50800">
            <a:solidFill>
              <a:srgbClr val="1B7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0800" y="3067050"/>
            <a:ext cx="4800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key to ICD-10 success is 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not just the code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but 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code AND 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story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0" y="1524000"/>
            <a:ext cx="3733800" cy="25908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4343400" y="3352800"/>
            <a:ext cx="2895600" cy="17526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Let’s talk ICD-10.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48768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“What is the </a:t>
            </a:r>
            <a:r>
              <a:rPr lang="en-US" sz="44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BIGGEST</a:t>
            </a:r>
            <a:r>
              <a:rPr lang="en-US" sz="4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change I can expect?”</a:t>
            </a:r>
            <a:endParaRPr lang="en-US" sz="4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“More information is needed.”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828800"/>
            <a:ext cx="495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goal of ICD-10 is provide more specific information and greater detail that will provide better data to ultimately improve the quality of patient care.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Because ICD-10 is more specific, to accurately code a diagnosis, more specific documentation will be required.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 addition to the code, we need the STORY: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Location/laterality (</a:t>
            </a:r>
            <a:r>
              <a:rPr lang="en-US" sz="16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ie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: left, right)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Severity of pain (severe, moderate, mild)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Mechanism of injury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History/context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And the clinical notes!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Here’s how it looks on paper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8153" t="15292" r="21127" b="3421"/>
          <a:stretch>
            <a:fillRect/>
          </a:stretch>
        </p:blipFill>
        <p:spPr bwMode="auto">
          <a:xfrm>
            <a:off x="2009775" y="1447800"/>
            <a:ext cx="4876800" cy="5077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Freeform 502"/>
          <p:cNvSpPr>
            <a:spLocks noEditPoints="1"/>
          </p:cNvSpPr>
          <p:nvPr/>
        </p:nvSpPr>
        <p:spPr bwMode="auto">
          <a:xfrm>
            <a:off x="1371600" y="1905000"/>
            <a:ext cx="5867400" cy="243840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48768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3429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“Does this impact CPT codes?”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“No.”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8288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ICD-10 change doesn’t affect CPT coding for outpatient procedures.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Like ICD-9, ICD-10 are diagnosis codes.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0"/>
            <a:ext cx="54864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457200"/>
            <a:ext cx="2667000" cy="1905000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rgbClr val="1B78E9"/>
          </a:solidFill>
          <a:ln>
            <a:solidFill>
              <a:srgbClr val="28A9F8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 contourW="12700">
            <a:bevelT w="12700" h="1270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Q.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4876800"/>
            <a:ext cx="2133600" cy="1450848"/>
          </a:xfrm>
          <a:prstGeom prst="wedgeRoundRectCallout">
            <a:avLst>
              <a:gd name="adj1" fmla="val -46236"/>
              <a:gd name="adj2" fmla="val 761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A9500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sx="99000" sy="99000" algn="tl" rotWithShape="0">
              <a:schemeClr val="tx1">
                <a:lumMod val="85000"/>
                <a:lumOff val="15000"/>
                <a:alpha val="89000"/>
              </a:schemeClr>
            </a:outerShdw>
          </a:effectLst>
          <a:scene3d>
            <a:camera prst="perspectiveAbove"/>
            <a:lightRig rig="threePt" dir="t"/>
          </a:scene3d>
          <a:sp3d contourW="12700">
            <a:bevelT w="12700" h="12700" prst="relaxedInset"/>
            <a:bevelB prst="relaxedInset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A.</a:t>
            </a:r>
            <a:endParaRPr lang="en-US" sz="9600" b="1" spc="1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3200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“What if I don’t </a:t>
            </a:r>
            <a:r>
              <a:rPr lang="en-US" sz="45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KNOW</a:t>
            </a:r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5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ICD-10 code?”</a:t>
            </a:r>
            <a:endParaRPr lang="en-US" sz="4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810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“Go to shields.com/ICD10”</a:t>
            </a:r>
            <a:endParaRPr lang="en-US" sz="4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133600"/>
            <a:ext cx="49530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b="1" dirty="0" smtClean="0">
                <a:solidFill>
                  <a:srgbClr val="1B78E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Shields.com/ICD10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is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an online resource with featuring an ICD-9 to ICD-10 converter.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If you are having trouble with that resource, just give us the ICD-9 code and “the story”; our scheduling team can help translate it for you. </a:t>
            </a: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Remember to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STORY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– it’s even </a:t>
            </a:r>
            <a:r>
              <a:rPr lang="en-US" sz="1600" i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MORE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important than the code on its own.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Location/laterality 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US" sz="16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ie</a:t>
            </a: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: left, right)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Severity of pain (severe, moderate, mild)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Mechanism of injury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History/context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1B78E9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91300"/>
            <a:ext cx="9144000" cy="152400"/>
          </a:xfrm>
          <a:prstGeom prst="rect">
            <a:avLst/>
          </a:prstGeom>
          <a:solidFill>
            <a:srgbClr val="FA950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Shields.com/ICD10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Tools and resources for support on the ICD-10 transition</a:t>
            </a:r>
          </a:p>
          <a:p>
            <a:pPr marL="914400" lvl="1" indent="-457200">
              <a:buFont typeface="Calibri" pitchFamily="34" charset="0"/>
              <a:buChar char="→"/>
            </a:pPr>
            <a:r>
              <a:rPr lang="en-US" dirty="0" smtClean="0"/>
              <a:t>Download our “cheat sheets” of top ICD-9 and </a:t>
            </a:r>
            <a:br>
              <a:rPr lang="en-US" dirty="0" smtClean="0"/>
            </a:br>
            <a:r>
              <a:rPr lang="en-US" dirty="0" smtClean="0"/>
              <a:t>ICD-10 conversions based on specialty</a:t>
            </a:r>
          </a:p>
          <a:p>
            <a:pPr marL="914400" lvl="1" indent="-457200">
              <a:buFont typeface="Calibri" pitchFamily="34" charset="0"/>
              <a:buChar char="→"/>
            </a:pPr>
            <a:r>
              <a:rPr lang="en-US" dirty="0" smtClean="0"/>
              <a:t>Download this presentation for reference or office tutorials</a:t>
            </a:r>
          </a:p>
          <a:p>
            <a:pPr marL="914400" lvl="1" indent="-457200">
              <a:buFont typeface="Calibri" pitchFamily="34" charset="0"/>
              <a:buChar char="→"/>
            </a:pPr>
            <a:r>
              <a:rPr lang="en-US" dirty="0" smtClean="0"/>
              <a:t>Use our ICD-9 to ICD-10 (and vice versa) converter</a:t>
            </a:r>
          </a:p>
          <a:p>
            <a:pPr marL="914400" lvl="1" indent="-457200">
              <a:buNone/>
            </a:pPr>
            <a:endParaRPr lang="en-US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35000" t="45600" r="46875" b="38400"/>
          <a:stretch>
            <a:fillRect/>
          </a:stretch>
        </p:blipFill>
        <p:spPr bwMode="auto">
          <a:xfrm>
            <a:off x="457200" y="4953000"/>
            <a:ext cx="2133600" cy="14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 l="16250" t="55200" r="42500" b="24000"/>
          <a:stretch>
            <a:fillRect/>
          </a:stretch>
        </p:blipFill>
        <p:spPr bwMode="auto">
          <a:xfrm>
            <a:off x="3505200" y="4876800"/>
            <a:ext cx="3962400" cy="1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667000" y="5486400"/>
            <a:ext cx="685800" cy="0"/>
          </a:xfrm>
          <a:prstGeom prst="straightConnector1">
            <a:avLst/>
          </a:prstGeom>
          <a:ln w="50800">
            <a:solidFill>
              <a:srgbClr val="FA9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" y="53530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5638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836.0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502"/>
          <p:cNvSpPr>
            <a:spLocks noEditPoints="1"/>
          </p:cNvSpPr>
          <p:nvPr/>
        </p:nvSpPr>
        <p:spPr bwMode="auto">
          <a:xfrm>
            <a:off x="381000" y="5105400"/>
            <a:ext cx="1447800" cy="99060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12074</TotalTime>
  <Words>923</Words>
  <Application>Microsoft Office PowerPoint</Application>
  <PresentationFormat>On-screen Show (4:3)</PresentationFormat>
  <Paragraphs>165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Slide 1</vt:lpstr>
      <vt:lpstr>Snapshot: ICD-9 vs. 1CD-10</vt:lpstr>
      <vt:lpstr>Slide 3</vt:lpstr>
      <vt:lpstr>Let’s talk ICD-10.</vt:lpstr>
      <vt:lpstr>Slide 5</vt:lpstr>
      <vt:lpstr>Here’s how it looks on paper</vt:lpstr>
      <vt:lpstr>Slide 7</vt:lpstr>
      <vt:lpstr>Slide 8</vt:lpstr>
      <vt:lpstr>Shields.com/ICD10</vt:lpstr>
      <vt:lpstr>Slide 10</vt:lpstr>
      <vt:lpstr>Slide 11</vt:lpstr>
      <vt:lpstr>Slide 12</vt:lpstr>
      <vt:lpstr>Slide 13</vt:lpstr>
      <vt:lpstr>New online order form – October 2015</vt:lpstr>
      <vt:lpstr>Slide 15</vt:lpstr>
      <vt:lpstr>MSK Example:  MRI of the knee for meniscus tear</vt:lpstr>
      <vt:lpstr>MSK Example:  MRI of the shoulder for rotator cuff sprain</vt:lpstr>
      <vt:lpstr>Neuro Example:  MRI of the orbits</vt:lpstr>
      <vt:lpstr>Neuro Example:  MRI of the neck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lisam</cp:lastModifiedBy>
  <cp:revision>319</cp:revision>
  <dcterms:created xsi:type="dcterms:W3CDTF">2011-08-18T18:15:07Z</dcterms:created>
  <dcterms:modified xsi:type="dcterms:W3CDTF">2015-09-17T20:06:40Z</dcterms:modified>
</cp:coreProperties>
</file>